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57" r:id="rId6"/>
    <p:sldId id="267" r:id="rId7"/>
    <p:sldId id="268" r:id="rId8"/>
    <p:sldId id="270" r:id="rId9"/>
    <p:sldId id="271" r:id="rId10"/>
    <p:sldId id="273" r:id="rId11"/>
    <p:sldId id="27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sh Rajji" userId="6080279416d776cc" providerId="LiveId" clId="{BD4BC875-EC37-444B-8B98-1712C3033C93}"/>
    <pc:docChg chg="addSld delSld modSld">
      <pc:chgData name="Rajesh Rajji" userId="6080279416d776cc" providerId="LiveId" clId="{BD4BC875-EC37-444B-8B98-1712C3033C93}" dt="2025-07-26T09:32:40.034" v="1" actId="47"/>
      <pc:docMkLst>
        <pc:docMk/>
      </pc:docMkLst>
      <pc:sldChg chg="del">
        <pc:chgData name="Rajesh Rajji" userId="6080279416d776cc" providerId="LiveId" clId="{BD4BC875-EC37-444B-8B98-1712C3033C93}" dt="2025-07-26T09:32:40.034" v="1" actId="47"/>
        <pc:sldMkLst>
          <pc:docMk/>
          <pc:sldMk cId="958924062" sldId="274"/>
        </pc:sldMkLst>
      </pc:sldChg>
      <pc:sldChg chg="add">
        <pc:chgData name="Rajesh Rajji" userId="6080279416d776cc" providerId="LiveId" clId="{BD4BC875-EC37-444B-8B98-1712C3033C93}" dt="2025-07-26T09:32:37.925" v="0"/>
        <pc:sldMkLst>
          <pc:docMk/>
          <pc:sldMk cId="2125236008" sldId="279"/>
        </pc:sldMkLst>
      </pc:sldChg>
    </pc:docChg>
  </pc:docChgLst>
  <pc:docChgLst>
    <pc:chgData name="Rajesh Rajji" userId="6080279416d776cc" providerId="LiveId" clId="{92A4C774-B126-456C-86BF-B0D9F83578AE}"/>
    <pc:docChg chg="modSld">
      <pc:chgData name="Rajesh Rajji" userId="6080279416d776cc" providerId="LiveId" clId="{92A4C774-B126-456C-86BF-B0D9F83578AE}" dt="2025-10-05T06:48:03.304" v="2" actId="1036"/>
      <pc:docMkLst>
        <pc:docMk/>
      </pc:docMkLst>
      <pc:sldChg chg="modSp mod">
        <pc:chgData name="Rajesh Rajji" userId="6080279416d776cc" providerId="LiveId" clId="{92A4C774-B126-456C-86BF-B0D9F83578AE}" dt="2025-10-05T06:48:03.304" v="2" actId="1036"/>
        <pc:sldMkLst>
          <pc:docMk/>
          <pc:sldMk cId="745576192" sldId="266"/>
        </pc:sldMkLst>
        <pc:picChg chg="mod">
          <ac:chgData name="Rajesh Rajji" userId="6080279416d776cc" providerId="LiveId" clId="{92A4C774-B126-456C-86BF-B0D9F83578AE}" dt="2025-10-05T06:48:03.304" v="2" actId="1036"/>
          <ac:picMkLst>
            <pc:docMk/>
            <pc:sldMk cId="745576192" sldId="266"/>
            <ac:picMk id="23" creationId="{B38A25AE-7B44-4EC1-BC0C-CF0FFF03670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</dgm:ptLst>
  <dgm:cxnLst>
    <dgm:cxn modelId="{B126511F-11FF-4EDD-85D7-D89737033340}" type="presOf" srcId="{34FF870C-5D9B-4878-9827-A3D8F8D3B4C3}" destId="{D2FA40C6-C0ED-46A3-92CE-B081053B2BA8}" srcOrd="0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9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27442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Cap Stone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 fontScale="92500"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Exploring Coffee Quality Data with Power BI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020002"/>
              </p:ext>
            </p:extLst>
          </p:nvPr>
        </p:nvGraphicFramePr>
        <p:xfrm>
          <a:off x="1371600" y="1591056"/>
          <a:ext cx="9601200" cy="427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65E1FB0-E08F-2D19-A421-B8F6AF12647B}"/>
              </a:ext>
            </a:extLst>
          </p:cNvPr>
          <p:cNvSpPr txBox="1"/>
          <p:nvPr/>
        </p:nvSpPr>
        <p:spPr>
          <a:xfrm>
            <a:off x="1412748" y="1883664"/>
            <a:ext cx="93665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Introduction of Cap Stone Project :- Exploring Coffee Quality Data with Power BI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Clean and Prepare the Dataset</a:t>
            </a:r>
          </a:p>
          <a:p>
            <a:pPr marL="342900" indent="-342900">
              <a:buFont typeface="+mj-lt"/>
              <a:buAutoNum type="arabicPeriod"/>
            </a:pPr>
            <a:endParaRPr lang="en-IN" sz="1400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Key Sensory Determinants</a:t>
            </a:r>
          </a:p>
          <a:p>
            <a:pPr marL="342900" indent="-342900">
              <a:buFont typeface="+mj-lt"/>
              <a:buAutoNum type="arabicPeriod"/>
            </a:pPr>
            <a:endParaRPr lang="en-IN" sz="1400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Processing Methods and Regions</a:t>
            </a:r>
          </a:p>
          <a:p>
            <a:pPr marL="342900" indent="-342900">
              <a:buFont typeface="+mj-lt"/>
              <a:buAutoNum type="arabicPeriod"/>
            </a:pPr>
            <a:endParaRPr lang="en-IN" sz="1400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Defects and Cup Score</a:t>
            </a:r>
          </a:p>
          <a:p>
            <a:pPr marL="342900" indent="-342900">
              <a:buFont typeface="+mj-lt"/>
              <a:buAutoNum type="arabicPeriod"/>
            </a:pPr>
            <a:endParaRPr lang="en-IN" sz="1400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Decomposition Tree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D4AD-8DF9-4494-FB72-4A3A031E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of Cap Stone Project :- Exploring Coffee Quality Data with Power BI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C797-C093-FE36-63A9-696402ABF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About the Coffee Quality Institute (CQI):</a:t>
            </a:r>
            <a:endParaRPr lang="en-US" dirty="0"/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A non-profit organization founded in 1996, headquartered in California, USA.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Mission: Improve coffee quality and value through research, certification, and training.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Collaborates globally with growers, processors, and roasters.</a:t>
            </a:r>
          </a:p>
          <a:p>
            <a:r>
              <a:rPr lang="en-US" b="1" dirty="0"/>
              <a:t>About the Dataset:</a:t>
            </a:r>
            <a:endParaRPr lang="en-US" dirty="0"/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Provided by CQI, focused on </a:t>
            </a:r>
            <a:r>
              <a:rPr lang="en-US" b="1" dirty="0"/>
              <a:t>Arabica coffee</a:t>
            </a:r>
            <a:r>
              <a:rPr lang="en-US" dirty="0"/>
              <a:t> quality.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Covers </a:t>
            </a:r>
            <a:r>
              <a:rPr lang="en-US" b="1" dirty="0"/>
              <a:t>sensory evaluations</a:t>
            </a:r>
            <a:r>
              <a:rPr lang="en-US" dirty="0"/>
              <a:t>, </a:t>
            </a:r>
            <a:r>
              <a:rPr lang="en-US" b="1" dirty="0"/>
              <a:t>processing methods</a:t>
            </a:r>
            <a:r>
              <a:rPr lang="en-US" dirty="0"/>
              <a:t>, </a:t>
            </a:r>
            <a:r>
              <a:rPr lang="en-US" b="1" dirty="0"/>
              <a:t>bean defects</a:t>
            </a:r>
            <a:r>
              <a:rPr lang="en-US" dirty="0"/>
              <a:t>, and </a:t>
            </a:r>
            <a:r>
              <a:rPr lang="en-US" b="1" dirty="0"/>
              <a:t>origin details</a:t>
            </a:r>
            <a:r>
              <a:rPr lang="en-US" dirty="0"/>
              <a:t>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Sensory scores include </a:t>
            </a:r>
            <a:r>
              <a:rPr lang="en-US" b="1" dirty="0"/>
              <a:t>aroma, flavor, acidity, aftertaste, body, balance, sweetness</a:t>
            </a:r>
            <a:r>
              <a:rPr lang="en-US" dirty="0"/>
              <a:t>, and more.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Each sample is assigned a </a:t>
            </a:r>
            <a:r>
              <a:rPr lang="en-US" b="1" dirty="0"/>
              <a:t>Total Cup Points</a:t>
            </a:r>
            <a:r>
              <a:rPr lang="en-US" dirty="0"/>
              <a:t> score (sum of 10 sensory attributes).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061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ECEB-33A9-4B13-5953-C0704A39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dirty="0"/>
              <a:t>Key Sensory Determinants</a:t>
            </a:r>
            <a:br>
              <a:rPr lang="en-US" sz="3400" b="1" dirty="0"/>
            </a:br>
            <a:endParaRPr lang="en-US" sz="3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963722-DEBF-6ACF-F187-C5301A06E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3561" y="566057"/>
            <a:ext cx="6517065" cy="51054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CD866-415A-C869-1955-2F70D4FB9A36}"/>
              </a:ext>
            </a:extLst>
          </p:cNvPr>
          <p:cNvSpPr txBox="1"/>
          <p:nvPr/>
        </p:nvSpPr>
        <p:spPr>
          <a:xfrm>
            <a:off x="7860667" y="2286000"/>
            <a:ext cx="365641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b="1" dirty="0">
                <a:solidFill>
                  <a:schemeClr val="tx2"/>
                </a:solidFill>
              </a:rPr>
              <a:t>Visual 1: Bar Chart of Sensory Scores</a:t>
            </a:r>
            <a:endParaRPr lang="en-US" sz="2000" dirty="0">
              <a:solidFill>
                <a:schemeClr val="tx2"/>
              </a:solidFill>
            </a:endParaRPr>
          </a:p>
          <a:p>
            <a:pPr marL="384048" lvl="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Visual: Clustered Bar Chart</a:t>
            </a:r>
          </a:p>
          <a:p>
            <a:pPr marL="384048" lvl="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Axis: Aroma, Flavor, Acidity, etc.</a:t>
            </a:r>
          </a:p>
          <a:p>
            <a:pPr marL="384048" lvl="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Values: Average of each field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b="1" dirty="0">
                <a:solidFill>
                  <a:schemeClr val="tx2"/>
                </a:solidFill>
              </a:rPr>
              <a:t>Visual 2: Key Influencers</a:t>
            </a:r>
            <a:endParaRPr lang="en-US" sz="2000" dirty="0">
              <a:solidFill>
                <a:schemeClr val="tx2"/>
              </a:solidFill>
            </a:endParaRPr>
          </a:p>
          <a:p>
            <a:pPr marL="384048" lvl="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Add Key Influencer Visual</a:t>
            </a:r>
          </a:p>
          <a:p>
            <a:pPr marL="384048" lvl="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Analyze field: Total Cup Points</a:t>
            </a:r>
          </a:p>
          <a:p>
            <a:pPr marL="384048" lvl="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Add sensory fields as inputs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2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1ED95-24EE-204D-3D56-DF3197971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B857-C3E6-F5ED-90AB-231928DE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IN" sz="3600" b="1" dirty="0"/>
              <a:t>Processing Methods and Regions</a:t>
            </a:r>
            <a:br>
              <a:rPr lang="en-IN" sz="3600" b="1" dirty="0"/>
            </a:br>
            <a:endParaRPr lang="en-US" sz="3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8AEC7-8684-B7DB-FD42-3CA97DB4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257EE-BE44-A763-A74A-F1B3D23FE89F}"/>
              </a:ext>
            </a:extLst>
          </p:cNvPr>
          <p:cNvSpPr txBox="1"/>
          <p:nvPr/>
        </p:nvSpPr>
        <p:spPr>
          <a:xfrm>
            <a:off x="7860667" y="1779639"/>
            <a:ext cx="3656419" cy="40877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IN" sz="2400" b="1" dirty="0"/>
              <a:t>Visual 1: Filled Map</a:t>
            </a:r>
            <a:endParaRPr lang="en-IN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Add Map visual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Location: Country of Origin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Value: Average of Total Cup Points</a:t>
            </a:r>
          </a:p>
          <a:p>
            <a:r>
              <a:rPr lang="en-IN" sz="2400" b="1" dirty="0"/>
              <a:t>Visual 2: Matrix</a:t>
            </a:r>
            <a:endParaRPr lang="en-IN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Rows: Processing Method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Columns: Country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Values: Total Cup Points (Average)</a:t>
            </a:r>
          </a:p>
          <a:p>
            <a:r>
              <a:rPr lang="en-IN" sz="2400" b="1" dirty="0"/>
              <a:t> Slicers:</a:t>
            </a:r>
            <a:endParaRPr lang="en-IN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Add Slicer Visuals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Processing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Harvest Year</a:t>
            </a:r>
          </a:p>
          <a:p>
            <a:endParaRPr lang="en-IN" sz="2400" dirty="0"/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4D496B87-B735-C961-8E99-8B06C5DD2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2801" y="591562"/>
            <a:ext cx="6517065" cy="5275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519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79B6DE-EB96-5571-AC25-5DA15932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25C5-C7F2-921D-65C9-6310D6CD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600" b="1" dirty="0"/>
              <a:t>Defects and Cup Score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383127-61F8-FC48-87ED-D05DE191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41B15-E17C-3B70-F70D-887F68AA2F32}"/>
              </a:ext>
            </a:extLst>
          </p:cNvPr>
          <p:cNvSpPr txBox="1"/>
          <p:nvPr/>
        </p:nvSpPr>
        <p:spPr>
          <a:xfrm>
            <a:off x="8131468" y="2084439"/>
            <a:ext cx="3656419" cy="408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000" b="1" dirty="0"/>
              <a:t>Visual 1: Scatter Plot</a:t>
            </a:r>
            <a:endParaRPr lang="en-I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/>
              <a:t>X: </a:t>
            </a:r>
            <a:r>
              <a:rPr lang="en-IN" sz="2000" dirty="0" err="1"/>
              <a:t>Total_Defects</a:t>
            </a:r>
            <a:endParaRPr lang="en-I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/>
              <a:t>Y: Total Cup Points</a:t>
            </a:r>
          </a:p>
          <a:p>
            <a:r>
              <a:rPr lang="en-IN" sz="2000" b="1" dirty="0"/>
              <a:t>Visual 2: Bar Chart</a:t>
            </a:r>
            <a:endParaRPr lang="en-I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/>
              <a:t>Axis: Category One Defects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dirty="0"/>
              <a:t>Value: Average Total Cup Points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CED07F-B803-14A7-CD06-694BD92E5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78" y="685800"/>
            <a:ext cx="6670112" cy="5369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68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6BAC9-367B-FC3B-4ED1-4CF550A6F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2359-CF22-86E4-1681-58053722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3600" b="1" dirty="0"/>
              <a:t>Decomposition Tree</a:t>
            </a:r>
            <a:endParaRPr lang="en-I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D3B98-D089-A358-DE21-1075FC057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4AD20-DB3C-1FE2-FC31-76DBB07AB9E2}"/>
              </a:ext>
            </a:extLst>
          </p:cNvPr>
          <p:cNvSpPr txBox="1"/>
          <p:nvPr/>
        </p:nvSpPr>
        <p:spPr>
          <a:xfrm>
            <a:off x="8131468" y="2084439"/>
            <a:ext cx="3656419" cy="408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IN" b="1" dirty="0"/>
              <a:t> Visual 1: Decomposition Tree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 err="1"/>
              <a:t>Analyze</a:t>
            </a:r>
            <a:r>
              <a:rPr lang="en-IN" dirty="0"/>
              <a:t>: Total Cup Points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Explain by: Aroma, Region, Sweetness, etc.</a:t>
            </a:r>
          </a:p>
          <a:p>
            <a:r>
              <a:rPr lang="en-IN" b="1" dirty="0"/>
              <a:t> Visual 2: What-If Parameters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Go to </a:t>
            </a:r>
            <a:r>
              <a:rPr lang="en-IN" dirty="0" err="1"/>
              <a:t>Modeling</a:t>
            </a:r>
            <a:r>
              <a:rPr lang="en-IN" dirty="0"/>
              <a:t> → New Parameter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Name: "Aroma Score Slider", range 6 to 10</a:t>
            </a:r>
          </a:p>
          <a:p>
            <a:pPr lvl="0"/>
            <a:r>
              <a:rPr lang="en-IN" dirty="0"/>
              <a:t>Create Measure:</a:t>
            </a:r>
          </a:p>
          <a:p>
            <a:r>
              <a:rPr lang="en-IN" dirty="0"/>
              <a:t>DAX Code :</a:t>
            </a:r>
          </a:p>
          <a:p>
            <a:r>
              <a:rPr lang="en-IN" dirty="0" err="1"/>
              <a:t>Simulated_Score</a:t>
            </a:r>
            <a:r>
              <a:rPr lang="en-IN" dirty="0"/>
              <a:t> =[Aroma Score Slider Value] +[Acidity Score Slider Value] +[</a:t>
            </a:r>
            <a:r>
              <a:rPr lang="en-IN" dirty="0" err="1"/>
              <a:t>Flavor</a:t>
            </a:r>
            <a:r>
              <a:rPr lang="en-IN" dirty="0"/>
              <a:t> Score Slider Value]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97043A-FBB1-6910-FFED-562791E0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96" y="685799"/>
            <a:ext cx="6721162" cy="5223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76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text">
            <a:extLst>
              <a:ext uri="{FF2B5EF4-FFF2-40B4-BE49-F238E27FC236}">
                <a16:creationId xmlns:a16="http://schemas.microsoft.com/office/drawing/2014/main" id="{35B8EAB5-A913-8DCD-E803-9FE8565F6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600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28</TotalTime>
  <Words>384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Franklin Gothic Book</vt:lpstr>
      <vt:lpstr>Crop</vt:lpstr>
      <vt:lpstr>Cap Stone Project </vt:lpstr>
      <vt:lpstr>Contents</vt:lpstr>
      <vt:lpstr>Introduction of Cap Stone Project :- Exploring Coffee Quality Data with Power BI </vt:lpstr>
      <vt:lpstr>Key Sensory Determinants </vt:lpstr>
      <vt:lpstr>Processing Methods and Regions </vt:lpstr>
      <vt:lpstr>Defects and Cup Score</vt:lpstr>
      <vt:lpstr>Decomposition Tree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Rajesh Rajji</dc:creator>
  <cp:lastModifiedBy>Rajesh Rajji</cp:lastModifiedBy>
  <cp:revision>1</cp:revision>
  <dcterms:created xsi:type="dcterms:W3CDTF">2025-07-26T09:05:41Z</dcterms:created>
  <dcterms:modified xsi:type="dcterms:W3CDTF">2025-10-05T06:48:13Z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